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22"/>
  </p:notesMasterIdLst>
  <p:handoutMasterIdLst>
    <p:handoutMasterId r:id="rId23"/>
  </p:handoutMasterIdLst>
  <p:sldIdLst>
    <p:sldId id="402" r:id="rId3"/>
    <p:sldId id="403" r:id="rId4"/>
    <p:sldId id="404" r:id="rId5"/>
    <p:sldId id="417" r:id="rId6"/>
    <p:sldId id="405" r:id="rId7"/>
    <p:sldId id="406" r:id="rId8"/>
    <p:sldId id="408" r:id="rId9"/>
    <p:sldId id="409" r:id="rId10"/>
    <p:sldId id="418" r:id="rId11"/>
    <p:sldId id="410" r:id="rId12"/>
    <p:sldId id="411" r:id="rId13"/>
    <p:sldId id="412" r:id="rId14"/>
    <p:sldId id="413" r:id="rId15"/>
    <p:sldId id="414" r:id="rId16"/>
    <p:sldId id="415" r:id="rId17"/>
    <p:sldId id="419" r:id="rId18"/>
    <p:sldId id="416" r:id="rId19"/>
    <p:sldId id="400" r:id="rId20"/>
    <p:sldId id="399" r:id="rId2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03"/>
            <p14:sldId id="404"/>
            <p14:sldId id="417"/>
          </p14:sldIdLst>
        </p14:section>
        <p14:section name="Course Program" id="{A96F6CA9-F923-4DBD-87E4-AF4DC21056C4}">
          <p14:sldIdLst>
            <p14:sldId id="405"/>
            <p14:sldId id="406"/>
          </p14:sldIdLst>
        </p14:section>
        <p14:section name="Trainers" id="{49EB9BED-3D2B-42CE-82C1-119E8364C41F}">
          <p14:sldIdLst>
            <p14:sldId id="408"/>
            <p14:sldId id="409"/>
          </p14:sldIdLst>
        </p14:section>
        <p14:section name="Evaluation and Exams" id="{D1F5D419-28A6-4122-BA6E-0EDF48DB2954}">
          <p14:sldIdLst>
            <p14:sldId id="418"/>
            <p14:sldId id="410"/>
            <p14:sldId id="411"/>
          </p14:sldIdLst>
        </p14:section>
        <p14:section name="Resources" id="{96CC1CDB-84AB-4B8B-A303-887466D1B82B}">
          <p14:sldIdLst>
            <p14:sldId id="412"/>
            <p14:sldId id="413"/>
            <p14:sldId id="414"/>
            <p14:sldId id="415"/>
            <p14:sldId id="419"/>
          </p14:sldIdLst>
        </p14:section>
        <p14:section name="Conclusion" id="{10E03AB1-9AA8-4E86-9A64-D741901E50A2}">
          <p14:sldIdLst>
            <p14:sldId id="416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68" autoAdjust="0"/>
    <p:restoredTop sz="94533" autoAdjust="0"/>
  </p:normalViewPr>
  <p:slideViewPr>
    <p:cSldViewPr>
      <p:cViewPr varScale="1">
        <p:scale>
          <a:sx n="56" d="100"/>
          <a:sy n="56" d="100"/>
        </p:scale>
        <p:origin x="108" y="13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9/18/2017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74985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70399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07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462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902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9/18/2017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groups/534792460192607/" TargetMode="External"/><Relationship Id="rId3" Type="http://schemas.openxmlformats.org/officeDocument/2006/relationships/hyperlink" Target="https://softuni.bg/courses/csharp-web-development-basics" TargetMode="External"/><Relationship Id="rId7" Type="http://schemas.openxmlformats.org/officeDocument/2006/relationships/hyperlink" Target="https://softuni.bg/forum/categories/66/csharp-web-development-basic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softuni.bg/courses/csharp-web-development-basic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studio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hyperlink" Target="https://www.microsoft.com/en-cy/sql-server/sql-server-download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20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csharp-web-development-basics" TargetMode="External"/><Relationship Id="rId7" Type="http://schemas.openxmlformats.org/officeDocument/2006/relationships/image" Target="../media/image17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5" Type="http://schemas.openxmlformats.org/officeDocument/2006/relationships/image" Target="../media/image21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23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18.png"/><Relationship Id="rId14" Type="http://schemas.openxmlformats.org/officeDocument/2006/relationships/hyperlink" Target="http://www.telenor.bg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53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5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slide" Target="slide12.xml"/><Relationship Id="rId3" Type="http://schemas.openxmlformats.org/officeDocument/2006/relationships/image" Target="../media/image12.png"/><Relationship Id="rId7" Type="http://schemas.openxmlformats.org/officeDocument/2006/relationships/slide" Target="slide7.xm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40.png"/><Relationship Id="rId5" Type="http://schemas.openxmlformats.org/officeDocument/2006/relationships/image" Target="../media/image120.png"/><Relationship Id="rId10" Type="http://schemas.openxmlformats.org/officeDocument/2006/relationships/slide" Target="slide9.xml"/><Relationship Id="rId4" Type="http://schemas.openxmlformats.org/officeDocument/2006/relationships/slide" Target="slide5.xml"/><Relationship Id="rId9" Type="http://schemas.openxmlformats.org/officeDocument/2006/relationships/image" Target="../media/image14.png"/><Relationship Id="rId14" Type="http://schemas.openxmlformats.org/officeDocument/2006/relationships/image" Target="../media/image1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hyperlink" Target="http://www.telenor.bg/" TargetMode="External"/><Relationship Id="rId18" Type="http://schemas.openxmlformats.org/officeDocument/2006/relationships/image" Target="../media/image23.png"/><Relationship Id="rId3" Type="http://schemas.openxmlformats.org/officeDocument/2006/relationships/hyperlink" Target="http://xs-software.com/" TargetMode="External"/><Relationship Id="rId7" Type="http://schemas.openxmlformats.org/officeDocument/2006/relationships/hyperlink" Target="http://www.indeavr.com/" TargetMode="External"/><Relationship Id="rId12" Type="http://schemas.openxmlformats.org/officeDocument/2006/relationships/image" Target="../media/image20.png"/><Relationship Id="rId17" Type="http://schemas.openxmlformats.org/officeDocument/2006/relationships/hyperlink" Target="https://netpeak.net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hyperlink" Target="http://www.superhosting.bg/" TargetMode="External"/><Relationship Id="rId5" Type="http://schemas.openxmlformats.org/officeDocument/2006/relationships/hyperlink" Target="http://smartit.bg/" TargetMode="External"/><Relationship Id="rId1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hyperlink" Target="http://www.infragistics.com/" TargetMode="External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vaylokenov" TargetMode="External"/><Relationship Id="rId2" Type="http://schemas.openxmlformats.org/officeDocument/2006/relationships/hyperlink" Target="https://mytestedasp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hyperlink" Target="https://linkedin.com/in/kenov" TargetMode="External"/><Relationship Id="rId4" Type="http://schemas.openxmlformats.org/officeDocument/2006/relationships/hyperlink" Target="https://www.facebook.com/ivaylo.kenov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>
            <a:normAutofit fontScale="90000"/>
          </a:bodyPr>
          <a:lstStyle/>
          <a:p>
            <a:r>
              <a:rPr lang="en-US" dirty="0"/>
              <a:t>C# Web Development Basics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Course Overview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14CF426-4A2A-4836-B796-F8E5B58EC11A}"/>
              </a:ext>
            </a:extLst>
          </p:cNvPr>
          <p:cNvGrpSpPr/>
          <p:nvPr/>
        </p:nvGrpSpPr>
        <p:grpSpPr>
          <a:xfrm>
            <a:off x="7847012" y="3411630"/>
            <a:ext cx="3787260" cy="3217770"/>
            <a:chOff x="7847012" y="3411630"/>
            <a:chExt cx="3787260" cy="321777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0F559B6-6F06-4938-BC62-0BE9D64E9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7012" y="3411630"/>
              <a:ext cx="3503612" cy="191861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293602B-39BE-4B30-90B4-1CDA08587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2685" y="4593003"/>
              <a:ext cx="1831587" cy="183158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A1F5CFB-A5FD-4941-9E5B-247484FBE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7012" y="4587080"/>
              <a:ext cx="1450047" cy="204232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1839686">
            <a:off x="4863827" y="3532290"/>
            <a:ext cx="2182817" cy="103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Web Development Basics</a:t>
            </a: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676400"/>
            <a:ext cx="11804822" cy="5045076"/>
          </a:xfrm>
        </p:spPr>
        <p:txBody>
          <a:bodyPr>
            <a:normAutofit/>
          </a:bodyPr>
          <a:lstStyle/>
          <a:p>
            <a:r>
              <a:rPr lang="en-US" dirty="0"/>
              <a:t>Mandatory:</a:t>
            </a:r>
          </a:p>
          <a:p>
            <a:pPr lvl="1"/>
            <a:r>
              <a:rPr lang="en-US" dirty="0"/>
              <a:t>Final exam –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90</a:t>
            </a:r>
            <a:r>
              <a:rPr lang="en-US" dirty="0"/>
              <a:t>%</a:t>
            </a:r>
          </a:p>
          <a:p>
            <a:pPr lvl="1"/>
            <a:r>
              <a:rPr lang="en-US" dirty="0"/>
              <a:t>Homework submissions –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/>
              <a:t>%</a:t>
            </a:r>
          </a:p>
          <a:p>
            <a:r>
              <a:rPr lang="en-US" dirty="0"/>
              <a:t>Bonuses:</a:t>
            </a:r>
          </a:p>
          <a:p>
            <a:pPr lvl="1"/>
            <a:r>
              <a:rPr lang="en-US" dirty="0"/>
              <a:t>Presence in class – 5% bonus</a:t>
            </a:r>
          </a:p>
          <a:p>
            <a:pPr lvl="1"/>
            <a:r>
              <a:rPr lang="en-US" dirty="0"/>
              <a:t>Forum activity – bonus 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/>
              <a:t>%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65598" y="4038600"/>
            <a:ext cx="3243214" cy="20761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7997893" y="1593637"/>
            <a:ext cx="3238074" cy="176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2" cy="4892676"/>
          </a:xfrm>
        </p:spPr>
        <p:txBody>
          <a:bodyPr>
            <a:normAutofit/>
          </a:bodyPr>
          <a:lstStyle/>
          <a:p>
            <a:r>
              <a:rPr lang="en-US" dirty="0"/>
              <a:t>Solving simple HTML &amp; CSS problems</a:t>
            </a:r>
            <a:endParaRPr lang="bg-BG" dirty="0"/>
          </a:p>
          <a:p>
            <a:r>
              <a:rPr lang="en-US" dirty="0"/>
              <a:t>Web application using the custom made web server with it’s implemented MVC architecture 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Final Exam</a:t>
            </a:r>
          </a:p>
        </p:txBody>
      </p:sp>
      <p:pic>
        <p:nvPicPr>
          <p:cNvPr id="14" name="Picture 1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BD370089-7EC2-43FC-A946-AE8FD1ED3A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321" y="3429000"/>
            <a:ext cx="2557004" cy="270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199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groups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21974" y="1872676"/>
            <a:ext cx="9158401" cy="939531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https://softuni.bg/courses/csharp-web-development-basics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4545" y="3289714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4545" y="1490007"/>
            <a:ext cx="1374490" cy="1374490"/>
          </a:xfrm>
          <a:prstGeom prst="rect">
            <a:avLst/>
          </a:prstGeom>
        </p:spPr>
      </p:pic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4545" y="5179026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7"/>
          <p:cNvSpPr/>
          <p:nvPr/>
        </p:nvSpPr>
        <p:spPr>
          <a:xfrm>
            <a:off x="608011" y="3533762"/>
            <a:ext cx="9158401" cy="1219525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7"/>
              </a:rPr>
              <a:t>https://softuni.bg/forum/categories/66/csharp-web-development-basics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F7C73506-7D6C-46B8-A9CE-1EFCE5DD0319}"/>
              </a:ext>
            </a:extLst>
          </p:cNvPr>
          <p:cNvSpPr/>
          <p:nvPr/>
        </p:nvSpPr>
        <p:spPr>
          <a:xfrm>
            <a:off x="608012" y="5608793"/>
            <a:ext cx="9158400" cy="651648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8"/>
              </a:rPr>
              <a:t>https://www.facebook.com/groups/csharpweb/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11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other resources are open content, available for free</a:t>
            </a:r>
          </a:p>
          <a:p>
            <a:pPr lvl="1"/>
            <a:r>
              <a:rPr lang="en-US" dirty="0"/>
              <a:t>Visit the course </a:t>
            </a:r>
            <a:r>
              <a:rPr lang="en-US" dirty="0">
                <a:hlinkClick r:id="rId2"/>
              </a:rPr>
              <a:t>web site</a:t>
            </a:r>
            <a:r>
              <a:rPr lang="en-US" dirty="0"/>
              <a:t>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C# Web Dev Basics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Windows 10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Visual Studio 2017 – </a:t>
            </a:r>
            <a:r>
              <a:rPr lang="en-US" dirty="0">
                <a:hlinkClick r:id="rId3"/>
              </a:rPr>
              <a:t>https://www.visualstudio.com</a:t>
            </a:r>
            <a:endParaRPr lang="bg-BG" dirty="0"/>
          </a:p>
          <a:p>
            <a:pPr lvl="1">
              <a:lnSpc>
                <a:spcPct val="110000"/>
              </a:lnSpc>
            </a:pPr>
            <a:r>
              <a:rPr lang="en-US" dirty="0"/>
              <a:t>MS SQL Server - </a:t>
            </a:r>
            <a:r>
              <a:rPr lang="en-US" dirty="0">
                <a:hlinkClick r:id="rId4"/>
              </a:rPr>
              <a:t>https://www.microsoft.com/en-cy/sql-server/sql-server-downloads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Recommended Software</a:t>
            </a:r>
          </a:p>
        </p:txBody>
      </p:sp>
      <p:pic>
        <p:nvPicPr>
          <p:cNvPr id="14" name="Picture 13">
            <a:hlinkClick r:id="rId3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1035" y="4800599"/>
            <a:ext cx="2448062" cy="1495697"/>
          </a:xfrm>
          <a:prstGeom prst="roundRect">
            <a:avLst>
              <a:gd name="adj" fmla="val 2286"/>
            </a:avLst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124" y="4800600"/>
            <a:ext cx="3910700" cy="149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035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BA88C-C72C-46FC-B1CD-F9B946D90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course assignments require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search in Internet</a:t>
            </a:r>
          </a:p>
          <a:p>
            <a:pPr lvl="1"/>
            <a:r>
              <a:rPr lang="en-US" dirty="0"/>
              <a:t>This is an important part of the learning process</a:t>
            </a:r>
          </a:p>
          <a:p>
            <a:pPr lvl="1"/>
            <a:r>
              <a:rPr lang="en-US" dirty="0"/>
              <a:t>Some exercises intentionally have no hints</a:t>
            </a:r>
          </a:p>
          <a:p>
            <a:pPr>
              <a:spcBef>
                <a:spcPts val="1800"/>
              </a:spcBef>
            </a:pPr>
            <a:r>
              <a:rPr lang="en-US" dirty="0"/>
              <a:t>Learn to find solutions!</a:t>
            </a:r>
          </a:p>
          <a:p>
            <a:pPr lvl="1"/>
            <a:r>
              <a:rPr lang="en-US" dirty="0"/>
              <a:t>Software development includes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everyday searching and learning</a:t>
            </a:r>
          </a:p>
          <a:p>
            <a:pPr lvl="1"/>
            <a:r>
              <a:rPr lang="en-US" dirty="0"/>
              <a:t>No excuses, 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to study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Developers learn new technologies, tools, languages every day!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to Search in Internet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B78E1C-877B-427F-AAEF-BEAD8D3C6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502" y="3956598"/>
            <a:ext cx="1591194" cy="1774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087262-3054-478E-93C5-581F1CE8636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BEEDC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161212" y="3874306"/>
            <a:ext cx="1939930" cy="1946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D0849A-0B29-4F4F-8E67-058FA055A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8475" y="1981200"/>
            <a:ext cx="1719221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79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C# Web Development Basics – Course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https://softuni.bg/courses/csharp-web-development-basics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7" name="Section Zoom 6">
                <a:extLst>
                  <a:ext uri="{FF2B5EF4-FFF2-40B4-BE49-F238E27FC236}">
                    <a16:creationId xmlns:a16="http://schemas.microsoft.com/office/drawing/2014/main" id="{DA26FE2A-803F-4B36-A3A0-6C1E07C873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93595281"/>
                  </p:ext>
                </p:extLst>
              </p:nvPr>
            </p:nvGraphicFramePr>
            <p:xfrm>
              <a:off x="1522411" y="1162784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A96F6CA9-F923-4DBD-87E4-AF4DC21056C4}">
                    <psez:zmPr id="{31BACD18-7DB2-42DE-A92E-96BF0FFC4D50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7" name="Section Zoom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DA26FE2A-803F-4B36-A3A0-6C1E07C873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22411" y="1162784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CAAC1078-E273-4496-BBC5-AE16A6E56A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2370653"/>
                  </p:ext>
                </p:extLst>
              </p:nvPr>
            </p:nvGraphicFramePr>
            <p:xfrm>
              <a:off x="6497591" y="1157890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49EB9BED-3D2B-42CE-82C1-119E8364C41F}">
                    <psez:zmPr id="{5C33149C-4673-4692-914C-4425B404E6F2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0" name="Section Zoom 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AAC1078-E273-4496-BBC5-AE16A6E56A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97591" y="1157890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8EB8B2FF-431F-4DB7-BE74-2A5A455002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51798825"/>
                  </p:ext>
                </p:extLst>
              </p:nvPr>
            </p:nvGraphicFramePr>
            <p:xfrm>
              <a:off x="1527814" y="4042748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D1F5D419-28A6-4122-BA6E-0EDF48DB2954}">
                    <psez:zmPr id="{938F76BC-F387-4318-9D3C-7CF72E53D728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Section Zoom 1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8EB8B2FF-431F-4DB7-BE74-2A5A455002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27814" y="4042748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4" name="Section Zoom 13">
                <a:extLst>
                  <a:ext uri="{FF2B5EF4-FFF2-40B4-BE49-F238E27FC236}">
                    <a16:creationId xmlns:a16="http://schemas.microsoft.com/office/drawing/2014/main" id="{ED7566AE-9F97-48CA-8301-84DCB283EF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48309574"/>
                  </p:ext>
                </p:extLst>
              </p:nvPr>
            </p:nvGraphicFramePr>
            <p:xfrm>
              <a:off x="6497592" y="4042748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96CC1CDB-84AB-4B8B-A303-887466D1B82B}">
                    <psez:zmPr id="{721F6FF6-7562-4B9D-9093-9D32B2D970BC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4" name="Section Zoom 13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ED7566AE-9F97-48CA-8301-84DCB283EF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97592" y="4042748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#CSharp-Web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19" name="Picture 18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l="-16203" r="-16203"/>
          <a:stretch/>
        </p:blipFill>
        <p:spPr>
          <a:xfrm>
            <a:off x="1196819" y="2495622"/>
            <a:ext cx="3578539" cy="1240183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5"/>
          </p:cNvPr>
          <p:cNvPicPr>
            <a:picLocks noChangeAspect="1"/>
          </p:cNvPicPr>
          <p:nvPr/>
        </p:nvPicPr>
        <p:blipFill rotWithShape="1">
          <a:blip r:embed="rId6"/>
          <a:srcRect l="-5908" r="-5908"/>
          <a:stretch/>
        </p:blipFill>
        <p:spPr>
          <a:xfrm>
            <a:off x="1196820" y="1066800"/>
            <a:ext cx="3578538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3" name="Picture 22">
            <a:hlinkClick r:id="rId7"/>
          </p:cNvPr>
          <p:cNvPicPr>
            <a:picLocks noChangeAspect="1"/>
          </p:cNvPicPr>
          <p:nvPr/>
        </p:nvPicPr>
        <p:blipFill rotWithShape="1">
          <a:blip r:embed="rId8"/>
          <a:srcRect l="-25003" r="-25003"/>
          <a:stretch/>
        </p:blipFill>
        <p:spPr>
          <a:xfrm>
            <a:off x="5017132" y="3935733"/>
            <a:ext cx="5974873" cy="1228894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24" name="Picture 23">
            <a:hlinkClick r:id="rId9"/>
          </p:cNvPr>
          <p:cNvPicPr>
            <a:picLocks noChangeAspect="1"/>
          </p:cNvPicPr>
          <p:nvPr/>
        </p:nvPicPr>
        <p:blipFill rotWithShape="1">
          <a:blip r:embed="rId10"/>
          <a:srcRect l="-705" r="-705"/>
          <a:stretch/>
        </p:blipFill>
        <p:spPr>
          <a:xfrm>
            <a:off x="5017132" y="5364556"/>
            <a:ext cx="5974873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6" name="Picture 25">
            <a:hlinkClick r:id="rId11"/>
          </p:cNvPr>
          <p:cNvPicPr>
            <a:picLocks noChangeAspect="1"/>
          </p:cNvPicPr>
          <p:nvPr/>
        </p:nvPicPr>
        <p:blipFill rotWithShape="1">
          <a:blip r:embed="rId12"/>
          <a:srcRect t="-66530" b="-59505"/>
          <a:stretch/>
        </p:blipFill>
        <p:spPr>
          <a:xfrm>
            <a:off x="5017132" y="2495622"/>
            <a:ext cx="5974873" cy="1240182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7" name="Picture 26">
            <a:hlinkClick r:id="rId13"/>
          </p:cNvPr>
          <p:cNvPicPr>
            <a:picLocks noChangeAspect="1"/>
          </p:cNvPicPr>
          <p:nvPr/>
        </p:nvPicPr>
        <p:blipFill rotWithShape="1">
          <a:blip r:embed="rId14"/>
          <a:srcRect l="-14709" r="-14709"/>
          <a:stretch/>
        </p:blipFill>
        <p:spPr>
          <a:xfrm>
            <a:off x="1196819" y="3935733"/>
            <a:ext cx="3578539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3" name="Picture 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6819" y="5364556"/>
            <a:ext cx="3578539" cy="1228894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7"/>
          </p:cNvPr>
          <p:cNvPicPr>
            <a:picLocks noChangeAspect="1"/>
          </p:cNvPicPr>
          <p:nvPr/>
        </p:nvPicPr>
        <p:blipFill rotWithShape="1">
          <a:blip r:embed="rId18"/>
          <a:srcRect l="-9951" r="-9951"/>
          <a:stretch/>
        </p:blipFill>
        <p:spPr>
          <a:xfrm>
            <a:off x="5017133" y="1066800"/>
            <a:ext cx="5974872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757806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247" y="4970705"/>
            <a:ext cx="10211234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C# Web Development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51456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4058CC-2807-4F89-B93D-6D5279A868D0}"/>
              </a:ext>
            </a:extLst>
          </p:cNvPr>
          <p:cNvGrpSpPr/>
          <p:nvPr/>
        </p:nvGrpSpPr>
        <p:grpSpPr>
          <a:xfrm>
            <a:off x="1558955" y="1459500"/>
            <a:ext cx="8260849" cy="3082770"/>
            <a:chOff x="1558955" y="1459500"/>
            <a:chExt cx="8260849" cy="3082770"/>
          </a:xfrm>
        </p:grpSpPr>
        <p:pic>
          <p:nvPicPr>
            <p:cNvPr id="12" name="Picture 2" descr="https://cdn0.iconfinder.com/data/icons/flatico/512/monitor_code__editor-51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44007">
              <a:off x="1558955" y="1812122"/>
              <a:ext cx="1901667" cy="1901665"/>
            </a:xfrm>
            <a:prstGeom prst="ellipse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25661">
              <a:off x="7803640" y="2526106"/>
              <a:ext cx="2016164" cy="201616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20395">
              <a:off x="6276644" y="1459500"/>
              <a:ext cx="2926080" cy="180441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9616" y="2499581"/>
              <a:ext cx="4438650" cy="1847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6945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 Web basics </a:t>
            </a:r>
            <a:r>
              <a:rPr lang="en-US" dirty="0"/>
              <a:t>course provides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Basic knowledge over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dirty="0"/>
              <a:t>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Fundamental knowledge over what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US" dirty="0"/>
              <a:t> and how it works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Fundamental knowledge over what is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server </a:t>
            </a:r>
            <a:r>
              <a:rPr lang="en-US" dirty="0"/>
              <a:t>and what work it serves and how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Fundamental knowledge over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MVC pattern </a:t>
            </a:r>
            <a:r>
              <a:rPr lang="en-US" dirty="0"/>
              <a:t>and it’s appliance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applications</a:t>
            </a:r>
          </a:p>
          <a:p>
            <a:pPr lvl="1"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</p:spTree>
    <p:extLst>
      <p:ext uri="{BB962C8B-B14F-4D97-AF65-F5344CB8AC3E}">
        <p14:creationId xmlns:p14="http://schemas.microsoft.com/office/powerpoint/2010/main" val="298188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 descr="A close up of a toy&#10;&#10;Description generated with high confidence">
            <a:extLst>
              <a:ext uri="{FF2B5EF4-FFF2-40B4-BE49-F238E27FC236}">
                <a16:creationId xmlns:a16="http://schemas.microsoft.com/office/drawing/2014/main" id="{878C05D6-CF25-4865-A56B-C5D53C1006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984" y="1066800"/>
            <a:ext cx="4402000" cy="44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37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815" y="1066800"/>
            <a:ext cx="8648797" cy="5458202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Ivaylo Kenov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Various job titles at the same time:</a:t>
            </a:r>
            <a:endParaRPr lang="bg-BG" dirty="0"/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Mathematical competitions champion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Full Stack Technical Trainer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Senior Software Developer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Solutions Architect &amp; Technical Lead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One-man army @ </a:t>
            </a:r>
            <a:r>
              <a:rPr lang="en-US" dirty="0">
                <a:hlinkClick r:id="rId2"/>
              </a:rPr>
              <a:t>https://MyTestedASP.NET</a:t>
            </a:r>
            <a:endParaRPr lang="en-US" dirty="0"/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Contacts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hlinkClick r:id="rId3"/>
              </a:rPr>
              <a:t>https://github.com/ivaylokenov</a:t>
            </a:r>
            <a:r>
              <a:rPr lang="en-US" dirty="0"/>
              <a:t> 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hlinkClick r:id="rId4"/>
              </a:rPr>
              <a:t>https://facebook.com/ivaylo.kenov</a:t>
            </a:r>
            <a:endParaRPr lang="en-US" dirty="0"/>
          </a:p>
          <a:p>
            <a:pPr lvl="2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hlinkClick r:id="rId5"/>
              </a:rPr>
              <a:t>https://linkedin.com/in/kenov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6" name="Picture 2" descr="https://scontent-fra3-1.xx.fbcdn.net/v/t1.0-9/13709848_10206661063425528_7932071725570569804_n.jpg?oh=4e746dfa5f10219a0868fec355b67a9b&amp;oe=58457DE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012" y="1828800"/>
            <a:ext cx="3627437" cy="362743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014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13" name="Picture 12" descr="A close up of a logo&#10;&#10;Description generated with high confidence">
            <a:extLst>
              <a:ext uri="{FF2B5EF4-FFF2-40B4-BE49-F238E27FC236}">
                <a16:creationId xmlns:a16="http://schemas.microsoft.com/office/drawing/2014/main" id="{798795AB-A5BD-4C84-940B-26408F5B3D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589" y="1981200"/>
            <a:ext cx="350879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40533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254</TotalTime>
  <Words>556</Words>
  <Application>Microsoft Office PowerPoint</Application>
  <PresentationFormat>Custom</PresentationFormat>
  <Paragraphs>109</Paragraphs>
  <Slides>19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Consolas</vt:lpstr>
      <vt:lpstr>Wingdings</vt:lpstr>
      <vt:lpstr>Wingdings 2</vt:lpstr>
      <vt:lpstr>SoftUni 16x9</vt:lpstr>
      <vt:lpstr>C# Web Development Basics</vt:lpstr>
      <vt:lpstr>Table of Contents</vt:lpstr>
      <vt:lpstr>Have a Question?</vt:lpstr>
      <vt:lpstr>SoftUni Diamond Partners</vt:lpstr>
      <vt:lpstr>C# Web Development Basics</vt:lpstr>
      <vt:lpstr>Course Objectives</vt:lpstr>
      <vt:lpstr>The Trainers Team</vt:lpstr>
      <vt:lpstr>Trainers Team</vt:lpstr>
      <vt:lpstr>Evaluation</vt:lpstr>
      <vt:lpstr>Scoring System for the Course</vt:lpstr>
      <vt:lpstr>The Final Exam</vt:lpstr>
      <vt:lpstr>Resources</vt:lpstr>
      <vt:lpstr>C# Course Web Site, Forum and FB Group</vt:lpstr>
      <vt:lpstr>The C# Web Dev Basics Slides and Videos</vt:lpstr>
      <vt:lpstr>C# Recommended Software</vt:lpstr>
      <vt:lpstr>Learn to Search in Internet</vt:lpstr>
      <vt:lpstr>C# Web Development Basics – Course Overview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Basics – Course Overview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http://softuni.foundation/</dc:description>
  <cp:lastModifiedBy>Simeon Sheytanov</cp:lastModifiedBy>
  <cp:revision>32</cp:revision>
  <dcterms:created xsi:type="dcterms:W3CDTF">2014-01-02T17:00:34Z</dcterms:created>
  <dcterms:modified xsi:type="dcterms:W3CDTF">2017-09-18T15:13:43Z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